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99" r:id="rId11"/>
    <p:sldId id="302"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4" r:id="rId42"/>
    <p:sldId id="288" r:id="rId43"/>
    <p:sldId id="289" r:id="rId44"/>
    <p:sldId id="320"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2" d="100"/>
          <a:sy n="92" d="100"/>
        </p:scale>
        <p:origin x="542"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MU"/>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MU"/>
          </a:p>
        </p:txBody>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MU"/>
          </a:p>
        </p:txBody>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20/"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rgbClr val="FFFF00"/>
                </a:solidFill>
                <a:latin typeface="Abadi"/>
                <a:ea typeface="SF Pro" pitchFamily="2" charset="0"/>
                <a:cs typeface="SF Pro" pitchFamily="2" charset="0"/>
              </a:rPr>
              <a:t>SAHEEL NITHOO</a:t>
            </a:r>
          </a:p>
          <a:p>
            <a:r>
              <a:rPr lang="en-US" dirty="0">
                <a:solidFill>
                  <a:srgbClr val="FFFF00"/>
                </a:solidFill>
                <a:latin typeface="Abadi" panose="020B0604020104020204" pitchFamily="34" charset="0"/>
                <a:ea typeface="SF Pro" pitchFamily="2" charset="0"/>
                <a:cs typeface="SF Pro" pitchFamily="2" charset="0"/>
              </a:rPr>
              <a:t>26/10/2025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000" dirty="0"/>
              <a:t>• The data is queried using SQL to answer several questions about the data such as: </a:t>
            </a:r>
          </a:p>
          <a:p>
            <a:pPr marL="0" indent="0">
              <a:lnSpc>
                <a:spcPct val="100000"/>
              </a:lnSpc>
              <a:spcBef>
                <a:spcPts val="1400"/>
              </a:spcBef>
              <a:buNone/>
            </a:pPr>
            <a:r>
              <a:rPr lang="en-US" sz="2000" dirty="0"/>
              <a:t>• The names of the unique launch sites in the space mission </a:t>
            </a:r>
          </a:p>
          <a:p>
            <a:pPr marL="0" indent="0">
              <a:lnSpc>
                <a:spcPct val="100000"/>
              </a:lnSpc>
              <a:spcBef>
                <a:spcPts val="1400"/>
              </a:spcBef>
              <a:buNone/>
            </a:pPr>
            <a:r>
              <a:rPr lang="en-US" sz="2000" dirty="0"/>
              <a:t>• The total payload mass carried by boosters launched by NASA (CRS)</a:t>
            </a:r>
          </a:p>
          <a:p>
            <a:pPr marL="0" indent="0">
              <a:lnSpc>
                <a:spcPct val="100000"/>
              </a:lnSpc>
              <a:spcBef>
                <a:spcPts val="1400"/>
              </a:spcBef>
              <a:buNone/>
            </a:pPr>
            <a:r>
              <a:rPr lang="en-US" sz="2000" dirty="0"/>
              <a:t>• The average payload mass carried by booster version F9 v1.1</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sz="2000" dirty="0"/>
              <a:t>• The Folium library is used to: </a:t>
            </a:r>
          </a:p>
          <a:p>
            <a:pPr marL="0" indent="0">
              <a:buNone/>
            </a:pPr>
            <a:r>
              <a:rPr lang="en-US" sz="2000" dirty="0"/>
              <a:t>• Mark all launch sites on a map</a:t>
            </a:r>
          </a:p>
          <a:p>
            <a:pPr marL="0" indent="0">
              <a:buNone/>
            </a:pPr>
            <a:r>
              <a:rPr lang="en-US" sz="2000" dirty="0"/>
              <a:t> • Mark the succeeded launches and failed launches for each site on the map </a:t>
            </a:r>
          </a:p>
          <a:p>
            <a:pPr marL="0" indent="0">
              <a:buNone/>
            </a:pPr>
            <a:r>
              <a:rPr lang="en-US" sz="2000" dirty="0"/>
              <a:t>• Mark the distances between a launch site to its proximities such as the nearest city, railway, or highway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vert="horz" lIns="91440" tIns="45720" rIns="91440" bIns="45720" rtlCol="0" anchor="t">
            <a:normAutofit/>
          </a:bodyPr>
          <a:lstStyle/>
          <a:p>
            <a:pPr marL="0" indent="0">
              <a:buNone/>
            </a:pPr>
            <a:r>
              <a:rPr lang="en-US" dirty="0"/>
              <a:t>• </a:t>
            </a:r>
            <a:r>
              <a:rPr lang="en-US" sz="2000" dirty="0"/>
              <a:t>Functions from Dash are used to generate an interactive site. </a:t>
            </a:r>
          </a:p>
          <a:p>
            <a:pPr marL="0" indent="0">
              <a:buNone/>
            </a:pPr>
            <a:r>
              <a:rPr lang="en-US" sz="2000" dirty="0"/>
              <a:t>• Using a pie chart and a scatterplot, the interactive site shows:</a:t>
            </a:r>
          </a:p>
          <a:p>
            <a:pPr marL="0" indent="0">
              <a:buNone/>
            </a:pPr>
            <a:r>
              <a:rPr lang="en-US" sz="2000" dirty="0"/>
              <a:t> • The total success launches from each launch site</a:t>
            </a:r>
          </a:p>
          <a:p>
            <a:pPr marL="0" indent="0">
              <a:buNone/>
            </a:pPr>
            <a:r>
              <a:rPr lang="en-US" sz="2000" dirty="0"/>
              <a:t> • The correlation between payload mass and mission outcome( success or failure) for each launch site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US" dirty="0"/>
              <a:t>• </a:t>
            </a:r>
            <a:r>
              <a:rPr lang="en-US" sz="2000" dirty="0"/>
              <a:t>Functions from the Scikit-learn library are used to create our machine learning models.</a:t>
            </a:r>
          </a:p>
          <a:p>
            <a:pPr marL="0" indent="0">
              <a:buNone/>
            </a:pPr>
            <a:r>
              <a:rPr lang="en-US" sz="2000" dirty="0"/>
              <a:t> • The machine learning prediction phase include the following steps: </a:t>
            </a:r>
          </a:p>
          <a:p>
            <a:pPr marL="0" indent="0">
              <a:buNone/>
            </a:pPr>
            <a:r>
              <a:rPr lang="en-US" sz="2000" dirty="0"/>
              <a:t> • Standardizing the data </a:t>
            </a:r>
          </a:p>
          <a:p>
            <a:pPr marL="0" indent="0">
              <a:buNone/>
            </a:pPr>
            <a:r>
              <a:rPr lang="en-US" sz="2000" dirty="0"/>
              <a:t> • Splitting the data into training and test data </a:t>
            </a:r>
          </a:p>
          <a:p>
            <a:pPr marL="0" indent="0">
              <a:buNone/>
            </a:pPr>
            <a:r>
              <a:rPr lang="en-US" sz="2000" dirty="0"/>
              <a:t> • Creating machine learning models</a:t>
            </a:r>
          </a:p>
          <a:p>
            <a:pPr marL="0" indent="0">
              <a:buNone/>
            </a:pPr>
            <a:r>
              <a:rPr lang="en-US" sz="2000" dirty="0"/>
              <a:t> • Fit the models on the training set</a:t>
            </a:r>
          </a:p>
          <a:p>
            <a:pPr marL="0" indent="0">
              <a:buNone/>
            </a:pPr>
            <a:r>
              <a:rPr lang="en-US" sz="2000" dirty="0"/>
              <a:t> • Find the best combination of hyperparameters for each model </a:t>
            </a:r>
          </a:p>
          <a:p>
            <a:pPr marL="0" indent="0">
              <a:buNone/>
            </a:pPr>
            <a:r>
              <a:rPr lang="en-US" sz="2000" dirty="0"/>
              <a:t> • Evaluate the models based on their accuracy scores and confusion matrix</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3206623"/>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6200" dirty="0">
                <a:solidFill>
                  <a:schemeClr val="tx1"/>
                </a:solidFill>
              </a:rPr>
              <a:t>• The results are split into 5 sections:</a:t>
            </a:r>
          </a:p>
          <a:p>
            <a:pPr marL="0" indent="0">
              <a:lnSpc>
                <a:spcPct val="100000"/>
              </a:lnSpc>
              <a:spcBef>
                <a:spcPts val="1400"/>
              </a:spcBef>
              <a:buNone/>
            </a:pPr>
            <a:r>
              <a:rPr lang="en-US" sz="6200" dirty="0">
                <a:solidFill>
                  <a:schemeClr val="tx1"/>
                </a:solidFill>
              </a:rPr>
              <a:t> • SQL(EDA with SQL) </a:t>
            </a:r>
          </a:p>
          <a:p>
            <a:pPr marL="0" indent="0">
              <a:lnSpc>
                <a:spcPct val="100000"/>
              </a:lnSpc>
              <a:spcBef>
                <a:spcPts val="1400"/>
              </a:spcBef>
              <a:buNone/>
            </a:pPr>
            <a:r>
              <a:rPr lang="en-US" sz="6200" dirty="0">
                <a:solidFill>
                  <a:schemeClr val="tx1"/>
                </a:solidFill>
              </a:rPr>
              <a:t> • Matplotlib and Seaborn (EDA with Visualization)</a:t>
            </a:r>
          </a:p>
          <a:p>
            <a:pPr marL="0" indent="0">
              <a:lnSpc>
                <a:spcPct val="100000"/>
              </a:lnSpc>
              <a:spcBef>
                <a:spcPts val="1400"/>
              </a:spcBef>
              <a:buNone/>
            </a:pPr>
            <a:r>
              <a:rPr lang="en-US" sz="6200" dirty="0">
                <a:solidFill>
                  <a:schemeClr val="tx1"/>
                </a:solidFill>
              </a:rPr>
              <a:t> • Folium </a:t>
            </a:r>
          </a:p>
          <a:p>
            <a:pPr marL="0" indent="0">
              <a:lnSpc>
                <a:spcPct val="100000"/>
              </a:lnSpc>
              <a:spcBef>
                <a:spcPts val="1400"/>
              </a:spcBef>
              <a:buNone/>
            </a:pPr>
            <a:r>
              <a:rPr lang="en-US" sz="6200" dirty="0">
                <a:solidFill>
                  <a:schemeClr val="tx1"/>
                </a:solidFill>
              </a:rPr>
              <a:t> • Dash </a:t>
            </a:r>
          </a:p>
          <a:p>
            <a:pPr marL="0" indent="0">
              <a:lnSpc>
                <a:spcPct val="100000"/>
              </a:lnSpc>
              <a:spcBef>
                <a:spcPts val="1400"/>
              </a:spcBef>
              <a:buNone/>
            </a:pPr>
            <a:r>
              <a:rPr lang="en-US" sz="6200" dirty="0">
                <a:solidFill>
                  <a:schemeClr val="tx1"/>
                </a:solidFill>
              </a:rPr>
              <a:t> • Predictive Analysis </a:t>
            </a:r>
          </a:p>
          <a:p>
            <a:pPr marL="0" indent="0">
              <a:lnSpc>
                <a:spcPct val="100000"/>
              </a:lnSpc>
              <a:spcBef>
                <a:spcPts val="1400"/>
              </a:spcBef>
              <a:buNone/>
            </a:pPr>
            <a:r>
              <a:rPr lang="en-US" sz="6200" dirty="0">
                <a:solidFill>
                  <a:schemeClr val="tx1"/>
                </a:solidFill>
              </a:rPr>
              <a:t>• In all of the graphs that follow, class 0 represents a failed launch outcome while class 1 represents a successful launch outcome</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F86404A-332C-2403-83CD-1016AD630FA2}"/>
              </a:ext>
            </a:extLst>
          </p:cNvPr>
          <p:cNvPicPr>
            <a:picLocks noChangeAspect="1"/>
          </p:cNvPicPr>
          <p:nvPr/>
        </p:nvPicPr>
        <p:blipFill>
          <a:blip r:embed="rId3"/>
          <a:stretch>
            <a:fillRect/>
          </a:stretch>
        </p:blipFill>
        <p:spPr>
          <a:xfrm>
            <a:off x="965200" y="1516035"/>
            <a:ext cx="9174480" cy="2955467"/>
          </a:xfrm>
          <a:prstGeom prst="rect">
            <a:avLst/>
          </a:prstGeom>
        </p:spPr>
      </p:pic>
      <p:sp>
        <p:nvSpPr>
          <p:cNvPr id="7" name="TextBox 6">
            <a:extLst>
              <a:ext uri="{FF2B5EF4-FFF2-40B4-BE49-F238E27FC236}">
                <a16:creationId xmlns:a16="http://schemas.microsoft.com/office/drawing/2014/main" id="{7C7574B2-C069-1D41-6F49-33CAB5D42B19}"/>
              </a:ext>
            </a:extLst>
          </p:cNvPr>
          <p:cNvSpPr txBox="1"/>
          <p:nvPr/>
        </p:nvSpPr>
        <p:spPr>
          <a:xfrm>
            <a:off x="3108960" y="4899838"/>
            <a:ext cx="5120640" cy="923330"/>
          </a:xfrm>
          <a:prstGeom prst="rect">
            <a:avLst/>
          </a:prstGeom>
          <a:noFill/>
        </p:spPr>
        <p:txBody>
          <a:bodyPr wrap="square" rtlCol="0">
            <a:spAutoFit/>
          </a:bodyPr>
          <a:lstStyle/>
          <a:p>
            <a:r>
              <a:rPr lang="en-US" dirty="0"/>
              <a:t>We can see that as flight number increases; the first stage is more likely to land successfully for each launch site</a:t>
            </a:r>
            <a:endParaRPr lang="en-MU" dirty="0"/>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477229" y="4707288"/>
            <a:ext cx="4736709" cy="1719923"/>
          </a:xfrm>
          <a:prstGeom prst="rect">
            <a:avLst/>
          </a:prstGeom>
        </p:spPr>
        <p:txBody>
          <a:bodyPr>
            <a:normAutofit/>
          </a:bodyPr>
          <a:lstStyle/>
          <a:p>
            <a:pPr marL="0" indent="0">
              <a:lnSpc>
                <a:spcPct val="100000"/>
              </a:lnSpc>
              <a:spcBef>
                <a:spcPts val="1400"/>
              </a:spcBef>
              <a:buNone/>
            </a:pPr>
            <a:r>
              <a:rPr lang="en-US" sz="1800" dirty="0"/>
              <a:t>for the VAFB-SLC launchsite there are no rockets launched for heavy payload mass(greater than 10000).</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900F87D-5590-54E8-8D25-5C4284C498CC}"/>
              </a:ext>
            </a:extLst>
          </p:cNvPr>
          <p:cNvPicPr>
            <a:picLocks noChangeAspect="1"/>
          </p:cNvPicPr>
          <p:nvPr/>
        </p:nvPicPr>
        <p:blipFill>
          <a:blip r:embed="rId3"/>
          <a:stretch>
            <a:fillRect/>
          </a:stretch>
        </p:blipFill>
        <p:spPr>
          <a:xfrm>
            <a:off x="1046481" y="1587157"/>
            <a:ext cx="9265920" cy="26950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B93A20C-79D2-1B19-5D97-87725B1F5519}"/>
              </a:ext>
            </a:extLst>
          </p:cNvPr>
          <p:cNvPicPr>
            <a:picLocks noChangeAspect="1"/>
          </p:cNvPicPr>
          <p:nvPr/>
        </p:nvPicPr>
        <p:blipFill>
          <a:blip r:embed="rId3"/>
          <a:stretch>
            <a:fillRect/>
          </a:stretch>
        </p:blipFill>
        <p:spPr>
          <a:xfrm>
            <a:off x="1554483" y="1442568"/>
            <a:ext cx="4473328" cy="3505504"/>
          </a:xfrm>
          <a:prstGeom prst="rect">
            <a:avLst/>
          </a:prstGeom>
        </p:spPr>
      </p:pic>
      <p:sp>
        <p:nvSpPr>
          <p:cNvPr id="7" name="TextBox 6">
            <a:extLst>
              <a:ext uri="{FF2B5EF4-FFF2-40B4-BE49-F238E27FC236}">
                <a16:creationId xmlns:a16="http://schemas.microsoft.com/office/drawing/2014/main" id="{ED90E969-2D05-A60B-1D82-84405775C784}"/>
              </a:ext>
            </a:extLst>
          </p:cNvPr>
          <p:cNvSpPr txBox="1"/>
          <p:nvPr/>
        </p:nvSpPr>
        <p:spPr>
          <a:xfrm>
            <a:off x="6447628" y="3006781"/>
            <a:ext cx="5010344" cy="646331"/>
          </a:xfrm>
          <a:prstGeom prst="rect">
            <a:avLst/>
          </a:prstGeom>
          <a:noFill/>
        </p:spPr>
        <p:txBody>
          <a:bodyPr wrap="square" rtlCol="0">
            <a:spAutoFit/>
          </a:bodyPr>
          <a:lstStyle/>
          <a:p>
            <a:r>
              <a:rPr lang="en-US" dirty="0"/>
              <a:t>ES-L1,GEO,HEO and SSO have the highest success rates. </a:t>
            </a:r>
            <a:endParaRPr lang="en-MU" dirty="0"/>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07BB3C6-E6BE-A61A-DFD4-C0A50F2C2D2F}"/>
              </a:ext>
            </a:extLst>
          </p:cNvPr>
          <p:cNvPicPr>
            <a:picLocks noChangeAspect="1"/>
          </p:cNvPicPr>
          <p:nvPr/>
        </p:nvPicPr>
        <p:blipFill>
          <a:blip r:embed="rId3"/>
          <a:stretch>
            <a:fillRect/>
          </a:stretch>
        </p:blipFill>
        <p:spPr>
          <a:xfrm>
            <a:off x="1016000" y="1494639"/>
            <a:ext cx="9948691" cy="3168801"/>
          </a:xfrm>
          <a:prstGeom prst="rect">
            <a:avLst/>
          </a:prstGeom>
        </p:spPr>
      </p:pic>
      <p:sp>
        <p:nvSpPr>
          <p:cNvPr id="7" name="TextBox 6">
            <a:extLst>
              <a:ext uri="{FF2B5EF4-FFF2-40B4-BE49-F238E27FC236}">
                <a16:creationId xmlns:a16="http://schemas.microsoft.com/office/drawing/2014/main" id="{1CAD935A-44C8-0E94-A5D9-22A627B58CBC}"/>
              </a:ext>
            </a:extLst>
          </p:cNvPr>
          <p:cNvSpPr txBox="1"/>
          <p:nvPr/>
        </p:nvSpPr>
        <p:spPr>
          <a:xfrm>
            <a:off x="2337825" y="5060760"/>
            <a:ext cx="7305040" cy="923330"/>
          </a:xfrm>
          <a:prstGeom prst="rect">
            <a:avLst/>
          </a:prstGeom>
          <a:noFill/>
        </p:spPr>
        <p:txBody>
          <a:bodyPr wrap="square" rtlCol="0">
            <a:spAutoFit/>
          </a:bodyPr>
          <a:lstStyle/>
          <a:p>
            <a:r>
              <a:rPr lang="en-US" dirty="0"/>
              <a:t>In the LEO orbit, success seems to be related to the number of flights. Conversely, in the GTO orbit, there appears to be no relationship between flight number and success.</a:t>
            </a:r>
            <a:endParaRPr lang="en-MU" dirty="0"/>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3014433-C9C2-581B-22E9-A3FE1F7DFC53}"/>
              </a:ext>
            </a:extLst>
          </p:cNvPr>
          <p:cNvPicPr>
            <a:picLocks noChangeAspect="1"/>
          </p:cNvPicPr>
          <p:nvPr/>
        </p:nvPicPr>
        <p:blipFill>
          <a:blip r:embed="rId3"/>
          <a:stretch>
            <a:fillRect/>
          </a:stretch>
        </p:blipFill>
        <p:spPr>
          <a:xfrm>
            <a:off x="1026160" y="1423519"/>
            <a:ext cx="10259451" cy="3118001"/>
          </a:xfrm>
          <a:prstGeom prst="rect">
            <a:avLst/>
          </a:prstGeom>
        </p:spPr>
      </p:pic>
      <p:sp>
        <p:nvSpPr>
          <p:cNvPr id="7" name="TextBox 6">
            <a:extLst>
              <a:ext uri="{FF2B5EF4-FFF2-40B4-BE49-F238E27FC236}">
                <a16:creationId xmlns:a16="http://schemas.microsoft.com/office/drawing/2014/main" id="{4E6EB98E-98B3-7E9F-6B0B-F5279B94511B}"/>
              </a:ext>
            </a:extLst>
          </p:cNvPr>
          <p:cNvSpPr txBox="1"/>
          <p:nvPr/>
        </p:nvSpPr>
        <p:spPr>
          <a:xfrm>
            <a:off x="2407920" y="4876800"/>
            <a:ext cx="7132320" cy="1477328"/>
          </a:xfrm>
          <a:prstGeom prst="rect">
            <a:avLst/>
          </a:prstGeom>
          <a:noFill/>
        </p:spPr>
        <p:txBody>
          <a:bodyPr wrap="square" rtlCol="0">
            <a:spAutoFit/>
          </a:bodyPr>
          <a:lstStyle/>
          <a:p>
            <a:r>
              <a:rPr lang="en-US" dirty="0"/>
              <a:t>With heavy payloads the successful landing or positive landing rate are more for </a:t>
            </a:r>
            <a:r>
              <a:rPr lang="en-US" dirty="0" err="1"/>
              <a:t>Polar,LEO</a:t>
            </a:r>
            <a:r>
              <a:rPr lang="en-US" dirty="0"/>
              <a:t> and ISS.</a:t>
            </a:r>
          </a:p>
          <a:p>
            <a:r>
              <a:rPr lang="en-US" dirty="0"/>
              <a:t>However, for GTO, it's difficult to distinguish between successful and unsuccessful landings as both outcomes are present</a:t>
            </a:r>
          </a:p>
          <a:p>
            <a:endParaRPr lang="en-MU" dirty="0"/>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1D29E78-A290-DA36-A752-58EADD92A2C3}"/>
              </a:ext>
            </a:extLst>
          </p:cNvPr>
          <p:cNvPicPr>
            <a:picLocks noChangeAspect="1"/>
          </p:cNvPicPr>
          <p:nvPr/>
        </p:nvPicPr>
        <p:blipFill>
          <a:blip r:embed="rId3"/>
          <a:stretch>
            <a:fillRect/>
          </a:stretch>
        </p:blipFill>
        <p:spPr>
          <a:xfrm>
            <a:off x="1212633" y="1479392"/>
            <a:ext cx="4991533" cy="3635055"/>
          </a:xfrm>
          <a:prstGeom prst="rect">
            <a:avLst/>
          </a:prstGeom>
        </p:spPr>
      </p:pic>
      <p:sp>
        <p:nvSpPr>
          <p:cNvPr id="7" name="TextBox 6">
            <a:extLst>
              <a:ext uri="{FF2B5EF4-FFF2-40B4-BE49-F238E27FC236}">
                <a16:creationId xmlns:a16="http://schemas.microsoft.com/office/drawing/2014/main" id="{0E5E6521-D5A5-1F58-E93C-1401EF97E23A}"/>
              </a:ext>
            </a:extLst>
          </p:cNvPr>
          <p:cNvSpPr txBox="1"/>
          <p:nvPr/>
        </p:nvSpPr>
        <p:spPr>
          <a:xfrm>
            <a:off x="6555709" y="2910304"/>
            <a:ext cx="4602480" cy="646331"/>
          </a:xfrm>
          <a:prstGeom prst="rect">
            <a:avLst/>
          </a:prstGeom>
          <a:noFill/>
        </p:spPr>
        <p:txBody>
          <a:bodyPr wrap="square" rtlCol="0">
            <a:spAutoFit/>
          </a:bodyPr>
          <a:lstStyle/>
          <a:p>
            <a:r>
              <a:rPr lang="en-US" dirty="0"/>
              <a:t>you can observe that the success rate since 2013 kept increasing till 2020</a:t>
            </a:r>
            <a:endParaRPr lang="en-MU" dirty="0"/>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4F0D93C-F6FE-4D86-0B0C-EBCD99D31FFC}"/>
              </a:ext>
            </a:extLst>
          </p:cNvPr>
          <p:cNvPicPr>
            <a:picLocks noChangeAspect="1"/>
          </p:cNvPicPr>
          <p:nvPr/>
        </p:nvPicPr>
        <p:blipFill>
          <a:blip r:embed="rId3"/>
          <a:stretch>
            <a:fillRect/>
          </a:stretch>
        </p:blipFill>
        <p:spPr>
          <a:xfrm>
            <a:off x="1910022" y="1678877"/>
            <a:ext cx="3078538" cy="3323420"/>
          </a:xfrm>
          <a:prstGeom prst="rect">
            <a:avLst/>
          </a:prstGeom>
        </p:spPr>
      </p:pic>
      <p:sp>
        <p:nvSpPr>
          <p:cNvPr id="7" name="TextBox 6">
            <a:extLst>
              <a:ext uri="{FF2B5EF4-FFF2-40B4-BE49-F238E27FC236}">
                <a16:creationId xmlns:a16="http://schemas.microsoft.com/office/drawing/2014/main" id="{6B6F9ADC-2C97-C4EE-52A5-E2B7972B65B7}"/>
              </a:ext>
            </a:extLst>
          </p:cNvPr>
          <p:cNvSpPr txBox="1"/>
          <p:nvPr/>
        </p:nvSpPr>
        <p:spPr>
          <a:xfrm>
            <a:off x="5758212" y="3017421"/>
            <a:ext cx="4328160" cy="646331"/>
          </a:xfrm>
          <a:prstGeom prst="rect">
            <a:avLst/>
          </a:prstGeom>
          <a:noFill/>
        </p:spPr>
        <p:txBody>
          <a:bodyPr wrap="square" rtlCol="0">
            <a:spAutoFit/>
          </a:bodyPr>
          <a:lstStyle/>
          <a:p>
            <a:r>
              <a:rPr lang="en-US" dirty="0"/>
              <a:t>Names of the unique launch sites in the space mission</a:t>
            </a:r>
            <a:endParaRPr lang="en-MU" dirty="0"/>
          </a:p>
        </p:txBody>
      </p:sp>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4998A8-9AAF-9A62-27FD-F34CC626D4F9}"/>
              </a:ext>
            </a:extLst>
          </p:cNvPr>
          <p:cNvPicPr>
            <a:picLocks noChangeAspect="1"/>
          </p:cNvPicPr>
          <p:nvPr/>
        </p:nvPicPr>
        <p:blipFill>
          <a:blip r:embed="rId3"/>
          <a:stretch>
            <a:fillRect/>
          </a:stretch>
        </p:blipFill>
        <p:spPr>
          <a:xfrm>
            <a:off x="770011" y="1809689"/>
            <a:ext cx="10097375" cy="140982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5DB6B98-A622-EEF2-506F-E901BEBD1585}"/>
              </a:ext>
            </a:extLst>
          </p:cNvPr>
          <p:cNvPicPr>
            <a:picLocks noChangeAspect="1"/>
          </p:cNvPicPr>
          <p:nvPr/>
        </p:nvPicPr>
        <p:blipFill>
          <a:blip r:embed="rId3"/>
          <a:stretch>
            <a:fillRect/>
          </a:stretch>
        </p:blipFill>
        <p:spPr>
          <a:xfrm>
            <a:off x="2995868" y="1620496"/>
            <a:ext cx="5290806" cy="2037104"/>
          </a:xfrm>
          <a:prstGeom prst="rect">
            <a:avLst/>
          </a:prstGeom>
        </p:spPr>
      </p:pic>
      <p:sp>
        <p:nvSpPr>
          <p:cNvPr id="9" name="TextBox 8">
            <a:extLst>
              <a:ext uri="{FF2B5EF4-FFF2-40B4-BE49-F238E27FC236}">
                <a16:creationId xmlns:a16="http://schemas.microsoft.com/office/drawing/2014/main" id="{1A5C1F47-7D23-BC4F-6F94-01E355E159E2}"/>
              </a:ext>
            </a:extLst>
          </p:cNvPr>
          <p:cNvSpPr txBox="1"/>
          <p:nvPr/>
        </p:nvSpPr>
        <p:spPr>
          <a:xfrm>
            <a:off x="3162691" y="4297395"/>
            <a:ext cx="7158914" cy="369332"/>
          </a:xfrm>
          <a:prstGeom prst="rect">
            <a:avLst/>
          </a:prstGeom>
          <a:noFill/>
        </p:spPr>
        <p:txBody>
          <a:bodyPr wrap="square" rtlCol="0">
            <a:spAutoFit/>
          </a:bodyPr>
          <a:lstStyle/>
          <a:p>
            <a:r>
              <a:rPr lang="en-US" dirty="0"/>
              <a:t>The total payload mass amounts to 45596</a:t>
            </a:r>
            <a:endParaRPr lang="en-MU" dirty="0"/>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884C247C-029C-79A0-F0D9-605D8F5BAEFF}"/>
              </a:ext>
            </a:extLst>
          </p:cNvPr>
          <p:cNvSpPr txBox="1"/>
          <p:nvPr/>
        </p:nvSpPr>
        <p:spPr>
          <a:xfrm>
            <a:off x="2357120" y="3825386"/>
            <a:ext cx="6096000" cy="646331"/>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average payload mass carried by booster version F9 v1.1= 2928.4</a:t>
            </a:r>
            <a:endParaRPr lang="en-MU" dirty="0"/>
          </a:p>
        </p:txBody>
      </p:sp>
      <p:pic>
        <p:nvPicPr>
          <p:cNvPr id="8" name="Picture 7">
            <a:extLst>
              <a:ext uri="{FF2B5EF4-FFF2-40B4-BE49-F238E27FC236}">
                <a16:creationId xmlns:a16="http://schemas.microsoft.com/office/drawing/2014/main" id="{DEBB1464-3F81-2FFD-FB05-E92E63443316}"/>
              </a:ext>
            </a:extLst>
          </p:cNvPr>
          <p:cNvPicPr>
            <a:picLocks noChangeAspect="1"/>
          </p:cNvPicPr>
          <p:nvPr/>
        </p:nvPicPr>
        <p:blipFill>
          <a:blip r:embed="rId3"/>
          <a:stretch>
            <a:fillRect/>
          </a:stretch>
        </p:blipFill>
        <p:spPr>
          <a:xfrm>
            <a:off x="3698240" y="1831311"/>
            <a:ext cx="3413760" cy="14351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TextBox 7">
            <a:extLst>
              <a:ext uri="{FF2B5EF4-FFF2-40B4-BE49-F238E27FC236}">
                <a16:creationId xmlns:a16="http://schemas.microsoft.com/office/drawing/2014/main" id="{15E13FE8-FC2E-7F97-BF42-997CBFE81A7F}"/>
              </a:ext>
            </a:extLst>
          </p:cNvPr>
          <p:cNvSpPr txBox="1"/>
          <p:nvPr/>
        </p:nvSpPr>
        <p:spPr>
          <a:xfrm>
            <a:off x="2134294" y="3954576"/>
            <a:ext cx="6097384" cy="369332"/>
          </a:xfrm>
          <a:prstGeom prst="rect">
            <a:avLst/>
          </a:prstGeom>
          <a:noFill/>
        </p:spPr>
        <p:txBody>
          <a:bodyPr wrap="square">
            <a:spAutoFit/>
          </a:bodyPr>
          <a:lstStyle/>
          <a:p>
            <a:r>
              <a:rPr lang="en-US" sz="1800" dirty="0">
                <a:solidFill>
                  <a:schemeClr val="accent3">
                    <a:lumMod val="25000"/>
                  </a:schemeClr>
                </a:solidFill>
                <a:latin typeface="Abadi"/>
              </a:rPr>
              <a:t>dates of the first successful landing outcome on ground pad</a:t>
            </a:r>
            <a:endParaRPr lang="en-MU" dirty="0"/>
          </a:p>
        </p:txBody>
      </p:sp>
      <p:pic>
        <p:nvPicPr>
          <p:cNvPr id="10" name="Picture 9">
            <a:extLst>
              <a:ext uri="{FF2B5EF4-FFF2-40B4-BE49-F238E27FC236}">
                <a16:creationId xmlns:a16="http://schemas.microsoft.com/office/drawing/2014/main" id="{B1C7BD9D-D7F3-CC25-5B8D-4BE228C29699}"/>
              </a:ext>
            </a:extLst>
          </p:cNvPr>
          <p:cNvPicPr>
            <a:picLocks noChangeAspect="1"/>
          </p:cNvPicPr>
          <p:nvPr/>
        </p:nvPicPr>
        <p:blipFill>
          <a:blip r:embed="rId3"/>
          <a:stretch>
            <a:fillRect/>
          </a:stretch>
        </p:blipFill>
        <p:spPr>
          <a:xfrm>
            <a:off x="3667929" y="2061579"/>
            <a:ext cx="2633534" cy="128844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3B62C22-5D00-00B9-CD3D-99704A42CE44}"/>
              </a:ext>
            </a:extLst>
          </p:cNvPr>
          <p:cNvPicPr>
            <a:picLocks noChangeAspect="1"/>
          </p:cNvPicPr>
          <p:nvPr/>
        </p:nvPicPr>
        <p:blipFill>
          <a:blip r:embed="rId3"/>
          <a:stretch>
            <a:fillRect/>
          </a:stretch>
        </p:blipFill>
        <p:spPr>
          <a:xfrm>
            <a:off x="4549980" y="1558971"/>
            <a:ext cx="2460273" cy="2335823"/>
          </a:xfrm>
          <a:prstGeom prst="rect">
            <a:avLst/>
          </a:prstGeom>
        </p:spPr>
      </p:pic>
      <p:sp>
        <p:nvSpPr>
          <p:cNvPr id="7" name="TextBox 6">
            <a:extLst>
              <a:ext uri="{FF2B5EF4-FFF2-40B4-BE49-F238E27FC236}">
                <a16:creationId xmlns:a16="http://schemas.microsoft.com/office/drawing/2014/main" id="{93E93685-BF2B-B14B-C2B3-3A60592BC167}"/>
              </a:ext>
            </a:extLst>
          </p:cNvPr>
          <p:cNvSpPr txBox="1"/>
          <p:nvPr/>
        </p:nvSpPr>
        <p:spPr>
          <a:xfrm>
            <a:off x="2914996" y="4131117"/>
            <a:ext cx="6096000" cy="923330"/>
          </a:xfrm>
          <a:prstGeom prst="rect">
            <a:avLst/>
          </a:prstGeom>
          <a:noFill/>
        </p:spPr>
        <p:txBody>
          <a:bodyPr wrap="square">
            <a:spAutoFit/>
          </a:bodyPr>
          <a:lstStyle/>
          <a:p>
            <a:r>
              <a:rPr lang="en-US" sz="1800" dirty="0">
                <a:solidFill>
                  <a:schemeClr val="accent3">
                    <a:lumMod val="25000"/>
                  </a:schemeClr>
                </a:solidFill>
                <a:latin typeface="Abadi"/>
              </a:rPr>
              <a:t>names of boosters which have successfully landed on drone ship and had payload mass greater than 4000 but less than 6000</a:t>
            </a:r>
            <a:endParaRPr lang="en-MU" dirty="0"/>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E1EDA76-C50D-56E6-6208-F2256484A223}"/>
              </a:ext>
            </a:extLst>
          </p:cNvPr>
          <p:cNvPicPr>
            <a:picLocks noChangeAspect="1"/>
          </p:cNvPicPr>
          <p:nvPr/>
        </p:nvPicPr>
        <p:blipFill>
          <a:blip r:embed="rId3"/>
          <a:stretch>
            <a:fillRect/>
          </a:stretch>
        </p:blipFill>
        <p:spPr>
          <a:xfrm>
            <a:off x="4222754" y="1974154"/>
            <a:ext cx="3597779" cy="1974391"/>
          </a:xfrm>
          <a:prstGeom prst="rect">
            <a:avLst/>
          </a:prstGeom>
        </p:spPr>
      </p:pic>
      <p:sp>
        <p:nvSpPr>
          <p:cNvPr id="8" name="TextBox 7">
            <a:extLst>
              <a:ext uri="{FF2B5EF4-FFF2-40B4-BE49-F238E27FC236}">
                <a16:creationId xmlns:a16="http://schemas.microsoft.com/office/drawing/2014/main" id="{E4E14CB6-AB87-A8FB-B9C2-A21BD71FD82C}"/>
              </a:ext>
            </a:extLst>
          </p:cNvPr>
          <p:cNvSpPr txBox="1"/>
          <p:nvPr/>
        </p:nvSpPr>
        <p:spPr>
          <a:xfrm>
            <a:off x="2979811" y="4349927"/>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D5BE2F9-2B22-5775-9032-DE43E93FE7AE}"/>
              </a:ext>
            </a:extLst>
          </p:cNvPr>
          <p:cNvPicPr>
            <a:picLocks noChangeAspect="1"/>
          </p:cNvPicPr>
          <p:nvPr/>
        </p:nvPicPr>
        <p:blipFill>
          <a:blip r:embed="rId3"/>
          <a:stretch>
            <a:fillRect/>
          </a:stretch>
        </p:blipFill>
        <p:spPr>
          <a:xfrm>
            <a:off x="2195643" y="1706731"/>
            <a:ext cx="1603273" cy="3444538"/>
          </a:xfrm>
          <a:prstGeom prst="rect">
            <a:avLst/>
          </a:prstGeom>
        </p:spPr>
      </p:pic>
      <p:sp>
        <p:nvSpPr>
          <p:cNvPr id="8" name="TextBox 7">
            <a:extLst>
              <a:ext uri="{FF2B5EF4-FFF2-40B4-BE49-F238E27FC236}">
                <a16:creationId xmlns:a16="http://schemas.microsoft.com/office/drawing/2014/main" id="{DD7834BB-17DD-8CD7-815E-6D8BB52F622A}"/>
              </a:ext>
            </a:extLst>
          </p:cNvPr>
          <p:cNvSpPr txBox="1"/>
          <p:nvPr/>
        </p:nvSpPr>
        <p:spPr>
          <a:xfrm>
            <a:off x="4943995" y="2550763"/>
            <a:ext cx="6097384" cy="646331"/>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names of the booster which have carried the maximum payload mass</a:t>
            </a:r>
            <a:endParaRPr lang="en-MU" dirty="0"/>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97152"/>
            <a:ext cx="10326708" cy="380796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chemeClr val="tx1"/>
                </a:solidFill>
              </a:rPr>
              <a:t>This capstone project focuses on predicting the successful landing of SpaceX Falcon 9 first-stage rockets through multiple machine learning classification techniques.</a:t>
            </a:r>
          </a:p>
          <a:p>
            <a:pPr>
              <a:lnSpc>
                <a:spcPct val="100000"/>
              </a:lnSpc>
              <a:spcBef>
                <a:spcPts val="1400"/>
              </a:spcBef>
            </a:pPr>
            <a:r>
              <a:rPr lang="en-US" sz="2000" dirty="0">
                <a:solidFill>
                  <a:schemeClr val="tx1"/>
                </a:solidFill>
              </a:rPr>
              <a:t>Based on the comparative performance of various algorithms, Logistic </a:t>
            </a:r>
            <a:r>
              <a:rPr lang="en-US" sz="2000" dirty="0">
                <a:solidFill>
                  <a:schemeClr val="accent5"/>
                </a:solidFill>
              </a:rPr>
              <a:t>Regression</a:t>
            </a:r>
            <a:r>
              <a:rPr lang="en-US" sz="2000" dirty="0">
                <a:solidFill>
                  <a:schemeClr val="tx1"/>
                </a:solidFill>
              </a:rPr>
              <a:t>, </a:t>
            </a:r>
            <a:r>
              <a:rPr lang="en-US" sz="2000" dirty="0">
                <a:solidFill>
                  <a:schemeClr val="accent5"/>
                </a:solidFill>
              </a:rPr>
              <a:t>SVM</a:t>
            </a:r>
            <a:r>
              <a:rPr lang="en-US" sz="2000" dirty="0">
                <a:solidFill>
                  <a:schemeClr val="tx1"/>
                </a:solidFill>
              </a:rPr>
              <a:t> and </a:t>
            </a:r>
            <a:r>
              <a:rPr lang="en-US" sz="2000" dirty="0">
                <a:solidFill>
                  <a:schemeClr val="accent5"/>
                </a:solidFill>
              </a:rPr>
              <a:t>KNeighborsClassifier</a:t>
            </a:r>
            <a:r>
              <a:rPr lang="en-US" sz="2000" dirty="0">
                <a:solidFill>
                  <a:schemeClr val="tx1"/>
                </a:solidFill>
              </a:rPr>
              <a:t> emerge as the best effective models for forecasting Falcon 9 first-stage landing success with each algorithm giving an accuracy of </a:t>
            </a:r>
            <a:r>
              <a:rPr lang="en-US" sz="2000" dirty="0">
                <a:solidFill>
                  <a:schemeClr val="accent5"/>
                </a:solidFill>
              </a:rPr>
              <a:t>83%.</a:t>
            </a:r>
            <a:endParaRPr lang="en-US" sz="2000" dirty="0">
              <a:solidFill>
                <a:schemeClr val="accent5"/>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C89198E-5DB8-DD6B-9862-F3F802D1EA91}"/>
              </a:ext>
            </a:extLst>
          </p:cNvPr>
          <p:cNvPicPr>
            <a:picLocks noChangeAspect="1"/>
          </p:cNvPicPr>
          <p:nvPr/>
        </p:nvPicPr>
        <p:blipFill>
          <a:blip r:embed="rId3"/>
          <a:stretch>
            <a:fillRect/>
          </a:stretch>
        </p:blipFill>
        <p:spPr>
          <a:xfrm>
            <a:off x="2509169" y="1915348"/>
            <a:ext cx="6205603" cy="1370716"/>
          </a:xfrm>
          <a:prstGeom prst="rect">
            <a:avLst/>
          </a:prstGeom>
        </p:spPr>
      </p:pic>
      <p:sp>
        <p:nvSpPr>
          <p:cNvPr id="8" name="TextBox 7">
            <a:extLst>
              <a:ext uri="{FF2B5EF4-FFF2-40B4-BE49-F238E27FC236}">
                <a16:creationId xmlns:a16="http://schemas.microsoft.com/office/drawing/2014/main" id="{BD790976-CCD9-3E26-011E-B9D805B1C488}"/>
              </a:ext>
            </a:extLst>
          </p:cNvPr>
          <p:cNvSpPr txBox="1"/>
          <p:nvPr/>
        </p:nvSpPr>
        <p:spPr>
          <a:xfrm>
            <a:off x="2441864" y="3790547"/>
            <a:ext cx="6097384" cy="646331"/>
          </a:xfrm>
          <a:prstGeom prst="rect">
            <a:avLst/>
          </a:prstGeom>
          <a:noFill/>
        </p:spPr>
        <p:txBody>
          <a:bodyPr wrap="square">
            <a:spAutoFit/>
          </a:bodyPr>
          <a:lstStyle/>
          <a:p>
            <a:r>
              <a:rPr lang="en-US" sz="1800" dirty="0">
                <a:solidFill>
                  <a:schemeClr val="accent3">
                    <a:lumMod val="25000"/>
                  </a:schemeClr>
                </a:solidFill>
                <a:latin typeface="Abadi"/>
              </a:rPr>
              <a:t>failed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drone ship, their booster versions, and launch site names for in year 2015</a:t>
            </a:r>
            <a:endParaRPr lang="en-MU" dirty="0"/>
          </a:p>
        </p:txBody>
      </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CE883EE-67B5-6D3D-6125-F279404BBBFD}"/>
              </a:ext>
            </a:extLst>
          </p:cNvPr>
          <p:cNvPicPr>
            <a:picLocks noChangeAspect="1"/>
          </p:cNvPicPr>
          <p:nvPr/>
        </p:nvPicPr>
        <p:blipFill>
          <a:blip r:embed="rId3"/>
          <a:stretch>
            <a:fillRect/>
          </a:stretch>
        </p:blipFill>
        <p:spPr>
          <a:xfrm>
            <a:off x="3730802" y="1529229"/>
            <a:ext cx="3127197" cy="2889457"/>
          </a:xfrm>
          <a:prstGeom prst="rect">
            <a:avLst/>
          </a:prstGeom>
        </p:spPr>
      </p:pic>
      <p:sp>
        <p:nvSpPr>
          <p:cNvPr id="8" name="TextBox 7">
            <a:extLst>
              <a:ext uri="{FF2B5EF4-FFF2-40B4-BE49-F238E27FC236}">
                <a16:creationId xmlns:a16="http://schemas.microsoft.com/office/drawing/2014/main" id="{08049744-3AA1-007B-36F9-96BB8D8DB8FA}"/>
              </a:ext>
            </a:extLst>
          </p:cNvPr>
          <p:cNvSpPr txBox="1"/>
          <p:nvPr/>
        </p:nvSpPr>
        <p:spPr>
          <a:xfrm>
            <a:off x="2533304" y="4558227"/>
            <a:ext cx="6097384"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count of landing outcomes between the date 2010-06-04 and 2017-03-20</a:t>
            </a:r>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6" name="Picture 5">
            <a:extLst>
              <a:ext uri="{FF2B5EF4-FFF2-40B4-BE49-F238E27FC236}">
                <a16:creationId xmlns:a16="http://schemas.microsoft.com/office/drawing/2014/main" id="{FF650686-DF0D-2284-1D6E-69709D0B8CCA}"/>
              </a:ext>
            </a:extLst>
          </p:cNvPr>
          <p:cNvPicPr>
            <a:picLocks noChangeAspect="1"/>
          </p:cNvPicPr>
          <p:nvPr/>
        </p:nvPicPr>
        <p:blipFill>
          <a:blip r:embed="rId3"/>
          <a:stretch>
            <a:fillRect/>
          </a:stretch>
        </p:blipFill>
        <p:spPr>
          <a:xfrm>
            <a:off x="218639" y="1630930"/>
            <a:ext cx="7886270" cy="3596139"/>
          </a:xfrm>
          <a:prstGeom prst="rect">
            <a:avLst/>
          </a:prstGeom>
        </p:spPr>
      </p:pic>
      <p:sp>
        <p:nvSpPr>
          <p:cNvPr id="7" name="TextBox 6">
            <a:extLst>
              <a:ext uri="{FF2B5EF4-FFF2-40B4-BE49-F238E27FC236}">
                <a16:creationId xmlns:a16="http://schemas.microsoft.com/office/drawing/2014/main" id="{BC1EAA18-0D4C-62C9-C530-C009E615B1B8}"/>
              </a:ext>
            </a:extLst>
          </p:cNvPr>
          <p:cNvSpPr txBox="1"/>
          <p:nvPr/>
        </p:nvSpPr>
        <p:spPr>
          <a:xfrm>
            <a:off x="8611984" y="3032912"/>
            <a:ext cx="2593571" cy="923330"/>
          </a:xfrm>
          <a:prstGeom prst="rect">
            <a:avLst/>
          </a:prstGeom>
          <a:noFill/>
        </p:spPr>
        <p:txBody>
          <a:bodyPr wrap="square" rtlCol="0">
            <a:spAutoFit/>
          </a:bodyPr>
          <a:lstStyle/>
          <a:p>
            <a:r>
              <a:rPr lang="en-US" dirty="0"/>
              <a:t>all the launch sites are in proximity to the Equator line and near the coast</a:t>
            </a:r>
            <a:endParaRPr lang="en-MU" dirty="0"/>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a:t>
            </a:r>
          </a:p>
        </p:txBody>
      </p:sp>
      <p:pic>
        <p:nvPicPr>
          <p:cNvPr id="4" name="Picture 3">
            <a:extLst>
              <a:ext uri="{FF2B5EF4-FFF2-40B4-BE49-F238E27FC236}">
                <a16:creationId xmlns:a16="http://schemas.microsoft.com/office/drawing/2014/main" id="{F512295E-6EEA-9FF7-B6B6-FDAD67648253}"/>
              </a:ext>
            </a:extLst>
          </p:cNvPr>
          <p:cNvPicPr>
            <a:picLocks noChangeAspect="1"/>
          </p:cNvPicPr>
          <p:nvPr/>
        </p:nvPicPr>
        <p:blipFill>
          <a:blip r:embed="rId3"/>
          <a:stretch>
            <a:fillRect/>
          </a:stretch>
        </p:blipFill>
        <p:spPr>
          <a:xfrm>
            <a:off x="641040" y="1492867"/>
            <a:ext cx="4845360" cy="2939003"/>
          </a:xfrm>
          <a:prstGeom prst="rect">
            <a:avLst/>
          </a:prstGeom>
        </p:spPr>
      </p:pic>
      <p:pic>
        <p:nvPicPr>
          <p:cNvPr id="7" name="Picture 6">
            <a:extLst>
              <a:ext uri="{FF2B5EF4-FFF2-40B4-BE49-F238E27FC236}">
                <a16:creationId xmlns:a16="http://schemas.microsoft.com/office/drawing/2014/main" id="{33DC955E-EFF6-1092-94DF-17D979960C1E}"/>
              </a:ext>
            </a:extLst>
          </p:cNvPr>
          <p:cNvPicPr>
            <a:picLocks noChangeAspect="1"/>
          </p:cNvPicPr>
          <p:nvPr/>
        </p:nvPicPr>
        <p:blipFill>
          <a:blip r:embed="rId4"/>
          <a:stretch>
            <a:fillRect/>
          </a:stretch>
        </p:blipFill>
        <p:spPr>
          <a:xfrm>
            <a:off x="6701686" y="1492867"/>
            <a:ext cx="4026172" cy="2939003"/>
          </a:xfrm>
          <a:prstGeom prst="rect">
            <a:avLst/>
          </a:prstGeom>
        </p:spPr>
      </p:pic>
      <p:sp>
        <p:nvSpPr>
          <p:cNvPr id="9" name="TextBox 8">
            <a:extLst>
              <a:ext uri="{FF2B5EF4-FFF2-40B4-BE49-F238E27FC236}">
                <a16:creationId xmlns:a16="http://schemas.microsoft.com/office/drawing/2014/main" id="{B753A16C-EDA6-D8EB-141F-0255173234B7}"/>
              </a:ext>
            </a:extLst>
          </p:cNvPr>
          <p:cNvSpPr txBox="1"/>
          <p:nvPr/>
        </p:nvSpPr>
        <p:spPr>
          <a:xfrm>
            <a:off x="1620982" y="4879571"/>
            <a:ext cx="5685905" cy="923330"/>
          </a:xfrm>
          <a:prstGeom prst="rect">
            <a:avLst/>
          </a:prstGeom>
          <a:noFill/>
        </p:spPr>
        <p:txBody>
          <a:bodyPr wrap="square" rtlCol="0">
            <a:spAutoFit/>
          </a:bodyPr>
          <a:lstStyle/>
          <a:p>
            <a:r>
              <a:rPr lang="en-US" dirty="0"/>
              <a:t>Yellow icon represents number of launches</a:t>
            </a:r>
          </a:p>
          <a:p>
            <a:r>
              <a:rPr lang="en-US" dirty="0"/>
              <a:t>Green color represents successful launch and red color failed launch.</a:t>
            </a:r>
            <a:endParaRPr lang="en-MU" dirty="0"/>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and proximities</a:t>
            </a:r>
          </a:p>
        </p:txBody>
      </p:sp>
      <p:pic>
        <p:nvPicPr>
          <p:cNvPr id="4" name="Picture 3">
            <a:extLst>
              <a:ext uri="{FF2B5EF4-FFF2-40B4-BE49-F238E27FC236}">
                <a16:creationId xmlns:a16="http://schemas.microsoft.com/office/drawing/2014/main" id="{F324C0DB-642E-B547-45D4-029123C55027}"/>
              </a:ext>
            </a:extLst>
          </p:cNvPr>
          <p:cNvPicPr>
            <a:picLocks noChangeAspect="1"/>
          </p:cNvPicPr>
          <p:nvPr/>
        </p:nvPicPr>
        <p:blipFill>
          <a:blip r:embed="rId3"/>
          <a:stretch>
            <a:fillRect/>
          </a:stretch>
        </p:blipFill>
        <p:spPr>
          <a:xfrm>
            <a:off x="1919878" y="1512404"/>
            <a:ext cx="7246245" cy="332560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7" name="Picture 6">
            <a:extLst>
              <a:ext uri="{FF2B5EF4-FFF2-40B4-BE49-F238E27FC236}">
                <a16:creationId xmlns:a16="http://schemas.microsoft.com/office/drawing/2014/main" id="{6BA28A43-76FF-792E-93F3-E93F4928FFED}"/>
              </a:ext>
            </a:extLst>
          </p:cNvPr>
          <p:cNvPicPr>
            <a:picLocks noChangeAspect="1"/>
          </p:cNvPicPr>
          <p:nvPr/>
        </p:nvPicPr>
        <p:blipFill>
          <a:blip r:embed="rId3"/>
          <a:stretch>
            <a:fillRect/>
          </a:stretch>
        </p:blipFill>
        <p:spPr>
          <a:xfrm>
            <a:off x="377925" y="1824206"/>
            <a:ext cx="6538527" cy="2614790"/>
          </a:xfrm>
          <a:prstGeom prst="rect">
            <a:avLst/>
          </a:prstGeom>
        </p:spPr>
      </p:pic>
      <p:sp>
        <p:nvSpPr>
          <p:cNvPr id="9" name="TextBox 8">
            <a:extLst>
              <a:ext uri="{FF2B5EF4-FFF2-40B4-BE49-F238E27FC236}">
                <a16:creationId xmlns:a16="http://schemas.microsoft.com/office/drawing/2014/main" id="{FE013F7C-F081-6131-EDD0-F781C74B1349}"/>
              </a:ext>
            </a:extLst>
          </p:cNvPr>
          <p:cNvSpPr txBox="1"/>
          <p:nvPr/>
        </p:nvSpPr>
        <p:spPr>
          <a:xfrm>
            <a:off x="7260475" y="2209967"/>
            <a:ext cx="4613563" cy="1200329"/>
          </a:xfrm>
          <a:prstGeom prst="rect">
            <a:avLst/>
          </a:prstGeom>
          <a:noFill/>
        </p:spPr>
        <p:txBody>
          <a:bodyPr wrap="square" rtlCol="0">
            <a:spAutoFit/>
          </a:bodyPr>
          <a:lstStyle/>
          <a:p>
            <a:r>
              <a:rPr lang="en-US" dirty="0"/>
              <a:t>Blue color represents failed launches and red represents successful launches.</a:t>
            </a:r>
          </a:p>
          <a:p>
            <a:r>
              <a:rPr lang="en-US" dirty="0"/>
              <a:t>We can see that only 26.9% of CCAFS LC-40 launches are successful.</a:t>
            </a:r>
            <a:endParaRPr lang="en-MU" dirty="0"/>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panose="020B0604020104020204" pitchFamily="34" charset="0"/>
              </a:rPr>
              <a:t>Payload vs. Launch Outcome</a:t>
            </a:r>
            <a:endParaRPr lang="en-US" dirty="0">
              <a:solidFill>
                <a:srgbClr val="0948CB"/>
              </a:solidFill>
              <a:latin typeface="Abadi"/>
            </a:endParaRPr>
          </a:p>
        </p:txBody>
      </p:sp>
      <p:pic>
        <p:nvPicPr>
          <p:cNvPr id="4" name="Picture 3">
            <a:extLst>
              <a:ext uri="{FF2B5EF4-FFF2-40B4-BE49-F238E27FC236}">
                <a16:creationId xmlns:a16="http://schemas.microsoft.com/office/drawing/2014/main" id="{E2CE48DE-628A-E725-7329-0D0015BBF104}"/>
              </a:ext>
            </a:extLst>
          </p:cNvPr>
          <p:cNvPicPr>
            <a:picLocks noChangeAspect="1"/>
          </p:cNvPicPr>
          <p:nvPr/>
        </p:nvPicPr>
        <p:blipFill>
          <a:blip r:embed="rId3"/>
          <a:stretch>
            <a:fillRect/>
          </a:stretch>
        </p:blipFill>
        <p:spPr>
          <a:xfrm>
            <a:off x="833624" y="1544644"/>
            <a:ext cx="9693480" cy="3170195"/>
          </a:xfrm>
          <a:prstGeom prst="rect">
            <a:avLst/>
          </a:prstGeom>
        </p:spPr>
      </p:pic>
      <p:sp>
        <p:nvSpPr>
          <p:cNvPr id="6" name="TextBox 5">
            <a:extLst>
              <a:ext uri="{FF2B5EF4-FFF2-40B4-BE49-F238E27FC236}">
                <a16:creationId xmlns:a16="http://schemas.microsoft.com/office/drawing/2014/main" id="{D8F5AAFE-A910-6EE8-83B8-81933033C235}"/>
              </a:ext>
            </a:extLst>
          </p:cNvPr>
          <p:cNvSpPr txBox="1"/>
          <p:nvPr/>
        </p:nvSpPr>
        <p:spPr>
          <a:xfrm>
            <a:off x="3050771" y="4995949"/>
            <a:ext cx="6143105" cy="646331"/>
          </a:xfrm>
          <a:prstGeom prst="rect">
            <a:avLst/>
          </a:prstGeom>
          <a:noFill/>
        </p:spPr>
        <p:txBody>
          <a:bodyPr wrap="square" rtlCol="0">
            <a:spAutoFit/>
          </a:bodyPr>
          <a:lstStyle/>
          <a:p>
            <a:r>
              <a:rPr lang="en-US" dirty="0"/>
              <a:t>The picture shows a scatter plot where the payload range is set in the range 2000-8000kg</a:t>
            </a:r>
            <a:endParaRPr lang="en-MU" dirty="0"/>
          </a:p>
        </p:txBody>
      </p:sp>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47777"/>
            <a:ext cx="8347349" cy="4277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EB33855C-6D63-CCE5-9F22-A5A91967F0AB}"/>
              </a:ext>
            </a:extLst>
          </p:cNvPr>
          <p:cNvSpPr txBox="1"/>
          <p:nvPr/>
        </p:nvSpPr>
        <p:spPr>
          <a:xfrm>
            <a:off x="828068" y="1446734"/>
            <a:ext cx="10629904" cy="2923877"/>
          </a:xfrm>
          <a:prstGeom prst="rect">
            <a:avLst/>
          </a:prstGeom>
          <a:noFill/>
        </p:spPr>
        <p:txBody>
          <a:bodyPr wrap="square">
            <a:spAutoFit/>
          </a:bodyPr>
          <a:lstStyle/>
          <a:p>
            <a:r>
              <a:rPr lang="en-US" sz="2400" dirty="0"/>
              <a:t>• </a:t>
            </a:r>
            <a:r>
              <a:rPr lang="en-US" sz="20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endParaRPr lang="en-US" sz="2000" dirty="0"/>
          </a:p>
          <a:p>
            <a:r>
              <a:rPr lang="en-US" sz="2000" dirty="0"/>
              <a:t>• The main question that we are trying to answer is, for a given set of features about a Falcon 9 rocket launch which include its payload mass, orbit type, launch site, and so on, will the first stage of the rocket land successfully?</a:t>
            </a:r>
            <a:endParaRPr lang="en-MU" sz="20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A1153D7-D7B2-D9D0-96B9-2E3B19EE096A}"/>
              </a:ext>
            </a:extLst>
          </p:cNvPr>
          <p:cNvPicPr>
            <a:picLocks noChangeAspect="1"/>
          </p:cNvPicPr>
          <p:nvPr/>
        </p:nvPicPr>
        <p:blipFill>
          <a:blip r:embed="rId3"/>
          <a:stretch>
            <a:fillRect/>
          </a:stretch>
        </p:blipFill>
        <p:spPr>
          <a:xfrm>
            <a:off x="1108133" y="1769422"/>
            <a:ext cx="5303980" cy="3452159"/>
          </a:xfrm>
          <a:prstGeom prst="rect">
            <a:avLst/>
          </a:prstGeom>
        </p:spPr>
      </p:pic>
      <p:sp>
        <p:nvSpPr>
          <p:cNvPr id="6" name="TextBox 5">
            <a:extLst>
              <a:ext uri="{FF2B5EF4-FFF2-40B4-BE49-F238E27FC236}">
                <a16:creationId xmlns:a16="http://schemas.microsoft.com/office/drawing/2014/main" id="{A750E2AA-3959-9EFA-9106-1EAA41E95CE4}"/>
              </a:ext>
            </a:extLst>
          </p:cNvPr>
          <p:cNvSpPr txBox="1"/>
          <p:nvPr/>
        </p:nvSpPr>
        <p:spPr>
          <a:xfrm>
            <a:off x="7348451" y="3233470"/>
            <a:ext cx="3059083" cy="646331"/>
          </a:xfrm>
          <a:prstGeom prst="rect">
            <a:avLst/>
          </a:prstGeom>
          <a:noFill/>
        </p:spPr>
        <p:txBody>
          <a:bodyPr wrap="square" rtlCol="0">
            <a:spAutoFit/>
          </a:bodyPr>
          <a:lstStyle/>
          <a:p>
            <a:r>
              <a:rPr lang="en-US" dirty="0"/>
              <a:t>Logistic Regression,SVM and KNN perform both the best.</a:t>
            </a:r>
            <a:endParaRPr lang="en-MU" dirty="0"/>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best model</a:t>
            </a:r>
            <a:endParaRPr lang="en-US" dirty="0">
              <a:solidFill>
                <a:srgbClr val="0B49CB"/>
              </a:solidFill>
            </a:endParaRPr>
          </a:p>
        </p:txBody>
      </p:sp>
      <p:pic>
        <p:nvPicPr>
          <p:cNvPr id="3" name="Picture 2">
            <a:extLst>
              <a:ext uri="{FF2B5EF4-FFF2-40B4-BE49-F238E27FC236}">
                <a16:creationId xmlns:a16="http://schemas.microsoft.com/office/drawing/2014/main" id="{5AE05B0E-5CAA-98A0-8773-DFF600A736D5}"/>
              </a:ext>
            </a:extLst>
          </p:cNvPr>
          <p:cNvPicPr>
            <a:picLocks noChangeAspect="1"/>
          </p:cNvPicPr>
          <p:nvPr/>
        </p:nvPicPr>
        <p:blipFill>
          <a:blip r:embed="rId3"/>
          <a:stretch>
            <a:fillRect/>
          </a:stretch>
        </p:blipFill>
        <p:spPr>
          <a:xfrm>
            <a:off x="1439298" y="1834367"/>
            <a:ext cx="4359018" cy="3444538"/>
          </a:xfrm>
          <a:prstGeom prst="rect">
            <a:avLst/>
          </a:prstGeom>
        </p:spPr>
      </p:pic>
      <p:sp>
        <p:nvSpPr>
          <p:cNvPr id="6" name="TextBox 5">
            <a:extLst>
              <a:ext uri="{FF2B5EF4-FFF2-40B4-BE49-F238E27FC236}">
                <a16:creationId xmlns:a16="http://schemas.microsoft.com/office/drawing/2014/main" id="{992C2CB6-7566-A216-9F91-B7958E8A1515}"/>
              </a:ext>
            </a:extLst>
          </p:cNvPr>
          <p:cNvSpPr txBox="1"/>
          <p:nvPr/>
        </p:nvSpPr>
        <p:spPr>
          <a:xfrm>
            <a:off x="7173884" y="2219498"/>
            <a:ext cx="3458094" cy="1754326"/>
          </a:xfrm>
          <a:prstGeom prst="rect">
            <a:avLst/>
          </a:prstGeom>
          <a:noFill/>
        </p:spPr>
        <p:txBody>
          <a:bodyPr wrap="square" rtlCol="0">
            <a:spAutoFit/>
          </a:bodyPr>
          <a:lstStyle/>
          <a:p>
            <a:r>
              <a:rPr lang="en-US" dirty="0"/>
              <a:t>True Positive - 12 (True label is landed, Predicted label is also landed)</a:t>
            </a:r>
          </a:p>
          <a:p>
            <a:r>
              <a:rPr lang="en-US" dirty="0"/>
              <a:t>False Positive - 3 (True label is not landed, Predicted label is landed)</a:t>
            </a:r>
          </a:p>
          <a:p>
            <a:endParaRPr lang="en-MU" dirty="0"/>
          </a:p>
        </p:txBody>
      </p:sp>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15532A41-3B0F-0E37-265C-74105BBD9278}"/>
              </a:ext>
            </a:extLst>
          </p:cNvPr>
          <p:cNvSpPr txBox="1"/>
          <p:nvPr/>
        </p:nvSpPr>
        <p:spPr>
          <a:xfrm>
            <a:off x="770011" y="1673643"/>
            <a:ext cx="9112827" cy="2585323"/>
          </a:xfrm>
          <a:prstGeom prst="rect">
            <a:avLst/>
          </a:prstGeom>
          <a:noFill/>
        </p:spPr>
        <p:txBody>
          <a:bodyPr wrap="square">
            <a:spAutoFit/>
          </a:bodyPr>
          <a:lstStyle/>
          <a:p>
            <a:r>
              <a:rPr lang="en-US" dirty="0"/>
              <a:t>• In this project, we try to predict if the first stage of a given Falcon 9 launch will land to determine the cost of a launch.</a:t>
            </a:r>
          </a:p>
          <a:p>
            <a:r>
              <a:rPr lang="en-US" dirty="0"/>
              <a:t>• Each feature of a Falcon 9 launch, such as its payload mass or orbit type, may affect the mission outcome in a certain way. </a:t>
            </a:r>
          </a:p>
          <a:p>
            <a:r>
              <a:rPr lang="en-US" dirty="0"/>
              <a:t>• Several machine learning algorithms are employed to learn the patterns of past Falcon 9 launch data to produce predictive models that can be used to predict the outcome of a Falcon 9 launch.</a:t>
            </a:r>
          </a:p>
          <a:p>
            <a:r>
              <a:rPr lang="en-US" dirty="0"/>
              <a:t>• The predictive model produced by logistic regression,SVM and KNN algorithm performed the best.</a:t>
            </a:r>
            <a:endParaRPr lang="en-MU" dirty="0"/>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4238"/>
            <a:ext cx="10104817" cy="543844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8000" dirty="0">
                <a:solidFill>
                  <a:schemeClr val="bg2">
                    <a:lumMod val="50000"/>
                  </a:schemeClr>
                </a:solidFill>
                <a:latin typeface="Abadi"/>
              </a:rPr>
              <a:t>Use SpaceX API</a:t>
            </a:r>
          </a:p>
          <a:p>
            <a:pPr lvl="1">
              <a:lnSpc>
                <a:spcPct val="120000"/>
              </a:lnSpc>
              <a:spcBef>
                <a:spcPts val="1400"/>
              </a:spcBef>
            </a:pPr>
            <a:r>
              <a:rPr lang="en-US" sz="8000" dirty="0">
                <a:solidFill>
                  <a:schemeClr val="bg2">
                    <a:lumMod val="50000"/>
                  </a:schemeClr>
                </a:solidFill>
                <a:latin typeface="Abadi"/>
              </a:rPr>
              <a:t>Perform Web Scraping </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8000" dirty="0">
                <a:solidFill>
                  <a:schemeClr val="bg2">
                    <a:lumMod val="50000"/>
                  </a:schemeClr>
                </a:solidFill>
                <a:latin typeface="Abadi"/>
              </a:rPr>
              <a:t>Use Training Labels(1 means booster successfully landed, 0 means it was unsuccessful.)</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80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ABFC1A15-71DE-AB6D-ABFC-0DB719D6FD20}"/>
              </a:ext>
            </a:extLst>
          </p:cNvPr>
          <p:cNvSpPr txBox="1"/>
          <p:nvPr/>
        </p:nvSpPr>
        <p:spPr>
          <a:xfrm>
            <a:off x="929640" y="1739565"/>
            <a:ext cx="10355971" cy="1938992"/>
          </a:xfrm>
          <a:prstGeom prst="rect">
            <a:avLst/>
          </a:prstGeom>
          <a:noFill/>
        </p:spPr>
        <p:txBody>
          <a:bodyPr wrap="square">
            <a:spAutoFit/>
          </a:bodyPr>
          <a:lstStyle/>
          <a:p>
            <a:r>
              <a:rPr lang="en-US" sz="2000" dirty="0"/>
              <a:t>• The API used is </a:t>
            </a:r>
            <a:r>
              <a:rPr lang="en-US" sz="2000" dirty="0">
                <a:hlinkClick r:id="rId3"/>
              </a:rPr>
              <a:t>https://api.spacexdata.com/v4/rockets /</a:t>
            </a:r>
            <a:r>
              <a:rPr lang="en-US" sz="2000" dirty="0"/>
              <a:t>.</a:t>
            </a:r>
          </a:p>
          <a:p>
            <a:r>
              <a:rPr lang="en-US" sz="2000" dirty="0"/>
              <a:t>• The API provides data about many types of rocket launches done by SpaceX; the data is therefore filtered to include only Falcon 9 launches.</a:t>
            </a:r>
          </a:p>
          <a:p>
            <a:r>
              <a:rPr lang="en-US" sz="2000" dirty="0"/>
              <a:t>• Every missing value in the data is replaced the mean the column that the missing value belongs to. </a:t>
            </a:r>
          </a:p>
          <a:p>
            <a:r>
              <a:rPr lang="en-US" sz="2000" dirty="0"/>
              <a:t>• We end up with 90 rows and 17 columns. The picture below shows the first few rows of the data: </a:t>
            </a:r>
            <a:endParaRPr lang="en-MU" sz="2000" dirty="0"/>
          </a:p>
        </p:txBody>
      </p:sp>
      <p:pic>
        <p:nvPicPr>
          <p:cNvPr id="9" name="Picture 8">
            <a:extLst>
              <a:ext uri="{FF2B5EF4-FFF2-40B4-BE49-F238E27FC236}">
                <a16:creationId xmlns:a16="http://schemas.microsoft.com/office/drawing/2014/main" id="{947715E5-7828-99E5-9072-0C48CA2D211F}"/>
              </a:ext>
            </a:extLst>
          </p:cNvPr>
          <p:cNvPicPr>
            <a:picLocks noChangeAspect="1"/>
          </p:cNvPicPr>
          <p:nvPr/>
        </p:nvPicPr>
        <p:blipFill>
          <a:blip r:embed="rId4"/>
          <a:stretch>
            <a:fillRect/>
          </a:stretch>
        </p:blipFill>
        <p:spPr>
          <a:xfrm>
            <a:off x="628202" y="3893761"/>
            <a:ext cx="10325995" cy="135647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2" name="TextBox 11">
            <a:extLst>
              <a:ext uri="{FF2B5EF4-FFF2-40B4-BE49-F238E27FC236}">
                <a16:creationId xmlns:a16="http://schemas.microsoft.com/office/drawing/2014/main" id="{96999EF0-1EC3-8354-7635-9D3715AE4C29}"/>
              </a:ext>
            </a:extLst>
          </p:cNvPr>
          <p:cNvSpPr txBox="1"/>
          <p:nvPr/>
        </p:nvSpPr>
        <p:spPr>
          <a:xfrm>
            <a:off x="922411" y="1693844"/>
            <a:ext cx="10363200" cy="1631216"/>
          </a:xfrm>
          <a:prstGeom prst="rect">
            <a:avLst/>
          </a:prstGeom>
          <a:noFill/>
        </p:spPr>
        <p:txBody>
          <a:bodyPr wrap="square">
            <a:spAutoFit/>
          </a:bodyPr>
          <a:lstStyle/>
          <a:p>
            <a:r>
              <a:rPr lang="en-US" sz="2000" dirty="0"/>
              <a:t>• The data is scraped from </a:t>
            </a:r>
            <a:r>
              <a:rPr lang="en-US" sz="2000" dirty="0">
                <a:hlinkClick r:id="rId3"/>
              </a:rPr>
              <a:t>https://en.wikipedia.org/wiki/List_of_Falcon_9_and_Falcon_Heavy_launches</a:t>
            </a:r>
            <a:endParaRPr lang="en-US" sz="2000" dirty="0"/>
          </a:p>
          <a:p>
            <a:r>
              <a:rPr lang="en-US" sz="2000" dirty="0"/>
              <a:t>• The website contains only the data about Falcon 9 launches.</a:t>
            </a:r>
          </a:p>
          <a:p>
            <a:r>
              <a:rPr lang="en-US" sz="2000" dirty="0"/>
              <a:t>• We end up with 121 rows or instances and 11 columns or features. The picture below shows the first few rows of the data:</a:t>
            </a:r>
            <a:endParaRPr lang="en-MU" sz="2000" dirty="0"/>
          </a:p>
        </p:txBody>
      </p:sp>
      <p:pic>
        <p:nvPicPr>
          <p:cNvPr id="14" name="Picture 13">
            <a:extLst>
              <a:ext uri="{FF2B5EF4-FFF2-40B4-BE49-F238E27FC236}">
                <a16:creationId xmlns:a16="http://schemas.microsoft.com/office/drawing/2014/main" id="{2136FA0A-3A6E-0B86-286B-E9F1DABD1C9B}"/>
              </a:ext>
            </a:extLst>
          </p:cNvPr>
          <p:cNvPicPr>
            <a:picLocks noChangeAspect="1"/>
          </p:cNvPicPr>
          <p:nvPr/>
        </p:nvPicPr>
        <p:blipFill>
          <a:blip r:embed="rId4"/>
          <a:stretch>
            <a:fillRect/>
          </a:stretch>
        </p:blipFill>
        <p:spPr>
          <a:xfrm>
            <a:off x="922411" y="3905630"/>
            <a:ext cx="9891617" cy="153937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000" dirty="0"/>
              <a:t>• Matplotlib and Seaborn</a:t>
            </a:r>
          </a:p>
          <a:p>
            <a:pPr marL="0" indent="0">
              <a:lnSpc>
                <a:spcPct val="100000"/>
              </a:lnSpc>
              <a:spcBef>
                <a:spcPts val="1400"/>
              </a:spcBef>
              <a:buNone/>
            </a:pPr>
            <a:r>
              <a:rPr lang="en-US" sz="2000" dirty="0"/>
              <a:t>• Functions from the Matplotlib and Seaborn libraries are used to visualize the data through scatterplots, bar charts, and line charts</a:t>
            </a:r>
          </a:p>
          <a:p>
            <a:pPr marL="0" indent="0">
              <a:lnSpc>
                <a:spcPct val="100000"/>
              </a:lnSpc>
              <a:spcBef>
                <a:spcPts val="1400"/>
              </a:spcBef>
              <a:buNone/>
            </a:pPr>
            <a:r>
              <a:rPr lang="en-US" sz="2000" dirty="0"/>
              <a:t>• Folium </a:t>
            </a:r>
          </a:p>
          <a:p>
            <a:pPr marL="0" indent="0">
              <a:lnSpc>
                <a:spcPct val="100000"/>
              </a:lnSpc>
              <a:spcBef>
                <a:spcPts val="1400"/>
              </a:spcBef>
              <a:buNone/>
            </a:pPr>
            <a:r>
              <a:rPr lang="en-US" sz="2000" dirty="0"/>
              <a:t>• Functions from the Folium libraries are used to visualize the data through interactive maps.</a:t>
            </a:r>
          </a:p>
          <a:p>
            <a:pPr marL="0" indent="0">
              <a:lnSpc>
                <a:spcPct val="100000"/>
              </a:lnSpc>
              <a:spcBef>
                <a:spcPts val="1400"/>
              </a:spcBef>
              <a:buNone/>
            </a:pPr>
            <a:r>
              <a:rPr lang="en-US" sz="2000" dirty="0"/>
              <a:t>• Dash </a:t>
            </a:r>
          </a:p>
          <a:p>
            <a:pPr marL="0" indent="0">
              <a:lnSpc>
                <a:spcPct val="100000"/>
              </a:lnSpc>
              <a:spcBef>
                <a:spcPts val="1400"/>
              </a:spcBef>
              <a:buNone/>
            </a:pPr>
            <a:r>
              <a:rPr lang="en-US" sz="2000" dirty="0"/>
              <a:t>• Functions from Dash are used to generate an interactive site where we can toggle the input using a dropdown menu and a range slider.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248</TotalTime>
  <Words>1503</Words>
  <Application>Microsoft Office PowerPoint</Application>
  <PresentationFormat>Widescreen</PresentationFormat>
  <Paragraphs>176</Paragraphs>
  <Slides>43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Nithoo Saheel</cp:lastModifiedBy>
  <cp:revision>203</cp:revision>
  <dcterms:created xsi:type="dcterms:W3CDTF">2021-04-29T18:58:34Z</dcterms:created>
  <dcterms:modified xsi:type="dcterms:W3CDTF">2025-10-28T13:04:04Z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